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8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94720"/>
  </p:normalViewPr>
  <p:slideViewPr>
    <p:cSldViewPr snapToGrid="0" snapToObjects="1">
      <p:cViewPr varScale="1">
        <p:scale>
          <a:sx n="59" d="100"/>
          <a:sy n="59" d="100"/>
        </p:scale>
        <p:origin x="1419" y="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2C04E-6BEE-4C15-8E7F-42105D25AAA3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102B1D-E458-414A-AD94-1DDC6C4E1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27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102B1D-E458-414A-AD94-1DDC6C4E158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76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Original chart from notebook: top airports by departures.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581" y="921715"/>
            <a:ext cx="3872267" cy="2635993"/>
          </a:xfrm>
        </p:spPr>
        <p:txBody>
          <a:bodyPr anchor="b">
            <a:normAutofit/>
          </a:bodyPr>
          <a:lstStyle/>
          <a:p>
            <a:pPr algn="l"/>
            <a:r>
              <a:rPr lang="en-US" sz="4200" dirty="0">
                <a:solidFill>
                  <a:schemeClr val="bg1"/>
                </a:solidFill>
              </a:rPr>
              <a:t>Exploratory Data Analysis: Flight Prices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9144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4022220"/>
            <a:ext cx="611504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9190104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581" y="4541263"/>
            <a:ext cx="3497218" cy="1395022"/>
          </a:xfrm>
        </p:spPr>
        <p:txBody>
          <a:bodyPr anchor="t">
            <a:normAutofit lnSpcReduction="10000"/>
          </a:bodyPr>
          <a:lstStyle/>
          <a:p>
            <a:pPr algn="l">
              <a:lnSpc>
                <a:spcPct val="90000"/>
              </a:lnSpc>
            </a:pPr>
            <a:r>
              <a:rPr lang="en-US" sz="2200" dirty="0">
                <a:solidFill>
                  <a:srgbClr val="FFFFFF"/>
                </a:solidFill>
              </a:rPr>
              <a:t>Done by Ga fellows:</a:t>
            </a:r>
          </a:p>
          <a:p>
            <a:pPr algn="l">
              <a:lnSpc>
                <a:spcPct val="90000"/>
              </a:lnSpc>
            </a:pPr>
            <a:r>
              <a:rPr lang="en-US" sz="2200" dirty="0">
                <a:solidFill>
                  <a:srgbClr val="FFFFFF"/>
                </a:solidFill>
              </a:rPr>
              <a:t>Yusuf </a:t>
            </a:r>
            <a:r>
              <a:rPr lang="en-US" sz="2200" dirty="0" err="1">
                <a:solidFill>
                  <a:srgbClr val="FFFFFF"/>
                </a:solidFill>
              </a:rPr>
              <a:t>AlDamami</a:t>
            </a:r>
            <a:endParaRPr lang="en-US" sz="2200" dirty="0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</a:pPr>
            <a:r>
              <a:rPr lang="en-US" sz="2200" dirty="0">
                <a:solidFill>
                  <a:srgbClr val="FFFFFF"/>
                </a:solidFill>
              </a:rPr>
              <a:t>Khadija Khamis</a:t>
            </a:r>
          </a:p>
          <a:p>
            <a:pPr algn="l">
              <a:lnSpc>
                <a:spcPct val="90000"/>
              </a:lnSpc>
            </a:pPr>
            <a:r>
              <a:rPr lang="en-US" sz="2200" dirty="0">
                <a:solidFill>
                  <a:srgbClr val="FFFFFF"/>
                </a:solidFill>
              </a:rPr>
              <a:t>Ahmed AlSaeed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3C61B1-1BF2-1464-001C-4237825C0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430" y="1317119"/>
            <a:ext cx="3872266" cy="384576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9143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732" y="274638"/>
            <a:ext cx="86868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Cheapest Fare per Day from ORD (BHD)</a:t>
            </a:r>
            <a:endParaRPr dirty="0"/>
          </a:p>
        </p:txBody>
      </p:sp>
      <p:pic>
        <p:nvPicPr>
          <p:cNvPr id="5" name="Picture 4" descr="A graph of blue bars&#10;&#10;AI-generated content may be incorrect.">
            <a:extLst>
              <a:ext uri="{FF2B5EF4-FFF2-40B4-BE49-F238E27FC236}">
                <a16:creationId xmlns:a16="http://schemas.microsoft.com/office/drawing/2014/main" id="{5D39033C-57D9-B4BC-1C13-1A76CC42B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32" y="1941534"/>
            <a:ext cx="4751327" cy="4078157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DDAF5C1-F6A4-3735-1301-CF3D0AEF61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111088"/>
              </p:ext>
            </p:extLst>
          </p:nvPr>
        </p:nvGraphicFramePr>
        <p:xfrm>
          <a:off x="4860098" y="2780778"/>
          <a:ext cx="4196220" cy="1828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9055">
                  <a:extLst>
                    <a:ext uri="{9D8B030D-6E8A-4147-A177-3AD203B41FA5}">
                      <a16:colId xmlns:a16="http://schemas.microsoft.com/office/drawing/2014/main" val="3960326656"/>
                    </a:ext>
                  </a:extLst>
                </a:gridCol>
                <a:gridCol w="1049055">
                  <a:extLst>
                    <a:ext uri="{9D8B030D-6E8A-4147-A177-3AD203B41FA5}">
                      <a16:colId xmlns:a16="http://schemas.microsoft.com/office/drawing/2014/main" val="1941304267"/>
                    </a:ext>
                  </a:extLst>
                </a:gridCol>
                <a:gridCol w="1049055">
                  <a:extLst>
                    <a:ext uri="{9D8B030D-6E8A-4147-A177-3AD203B41FA5}">
                      <a16:colId xmlns:a16="http://schemas.microsoft.com/office/drawing/2014/main" val="3516391357"/>
                    </a:ext>
                  </a:extLst>
                </a:gridCol>
                <a:gridCol w="1049055">
                  <a:extLst>
                    <a:ext uri="{9D8B030D-6E8A-4147-A177-3AD203B41FA5}">
                      <a16:colId xmlns:a16="http://schemas.microsoft.com/office/drawing/2014/main" val="56010681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</a:rPr>
                        <a:t>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</a:rPr>
                        <a:t>Airline Name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Total Fare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Fare BHD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59606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Monday       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</a:rPr>
                        <a:t>Spirit Airlines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30.69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11.53944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363040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Tuesday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</a:rPr>
                        <a:t>Spirit Airlines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30.69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11.53944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052107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Wednesday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</a:rPr>
                        <a:t>Spirit Airlines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30.69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11.53944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032028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Thursday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</a:rPr>
                        <a:t>Spirit Airlines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30.69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11.53944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222276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Friday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</a:rPr>
                        <a:t>Spirit Airlines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50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18.8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003427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Saturday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</a:rPr>
                        <a:t>Spirit Airlines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30.69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11.53944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885464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300" u="none" strike="noStrike">
                          <a:effectLst/>
                        </a:rPr>
                        <a:t>Sunday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u="none" strike="noStrike">
                          <a:effectLst/>
                        </a:rPr>
                        <a:t>Spirit Airlines      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>
                          <a:effectLst/>
                        </a:rPr>
                        <a:t>30.69</a:t>
                      </a:r>
                      <a:endParaRPr lang="en-BH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200" u="none" strike="noStrike" dirty="0">
                          <a:effectLst/>
                        </a:rPr>
                        <a:t>11.53944</a:t>
                      </a:r>
                      <a:endParaRPr lang="en-BH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645043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42A8EC-3E67-F6F4-CD10-76DF5A1F985B}"/>
              </a:ext>
            </a:extLst>
          </p:cNvPr>
          <p:cNvGrpSpPr/>
          <p:nvPr/>
        </p:nvGrpSpPr>
        <p:grpSpPr>
          <a:xfrm>
            <a:off x="718873" y="875525"/>
            <a:ext cx="3622768" cy="472320"/>
            <a:chOff x="248721" y="49335"/>
            <a:chExt cx="3622768" cy="47232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8F8E22E9-001C-0203-7109-B9A7BD7A4234}"/>
                </a:ext>
              </a:extLst>
            </p:cNvPr>
            <p:cNvSpPr/>
            <p:nvPr/>
          </p:nvSpPr>
          <p:spPr>
            <a:xfrm>
              <a:off x="248721" y="49335"/>
              <a:ext cx="3622768" cy="472320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BH"/>
            </a:p>
          </p:txBody>
        </p:sp>
        <p:sp>
          <p:nvSpPr>
            <p:cNvPr id="6" name="Rounded Rectangle 4">
              <a:extLst>
                <a:ext uri="{FF2B5EF4-FFF2-40B4-BE49-F238E27FC236}">
                  <a16:creationId xmlns:a16="http://schemas.microsoft.com/office/drawing/2014/main" id="{A63AA9EA-9FF8-F17C-8272-0A3CAD7B813C}"/>
                </a:ext>
              </a:extLst>
            </p:cNvPr>
            <p:cNvSpPr txBox="1"/>
            <p:nvPr/>
          </p:nvSpPr>
          <p:spPr>
            <a:xfrm>
              <a:off x="271778" y="72392"/>
              <a:ext cx="3576654" cy="42620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6932" tIns="0" rIns="136932" bIns="0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n-US" sz="1600" b="1" kern="1200" dirty="0"/>
                <a:t>Conclusion</a:t>
              </a:r>
              <a:r>
                <a:rPr lang="en-US" sz="1600" kern="1200" dirty="0"/>
                <a:t>: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2420678-4D7F-F8FE-57F1-B29A590869F9}"/>
              </a:ext>
            </a:extLst>
          </p:cNvPr>
          <p:cNvGrpSpPr/>
          <p:nvPr/>
        </p:nvGrpSpPr>
        <p:grpSpPr>
          <a:xfrm>
            <a:off x="579092" y="1370902"/>
            <a:ext cx="5633818" cy="2649953"/>
            <a:chOff x="-162838" y="280470"/>
            <a:chExt cx="5633818" cy="302399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4D975B6-1E34-2555-648F-915E868829CF}"/>
                </a:ext>
              </a:extLst>
            </p:cNvPr>
            <p:cNvSpPr/>
            <p:nvPr/>
          </p:nvSpPr>
          <p:spPr>
            <a:xfrm>
              <a:off x="0" y="280470"/>
              <a:ext cx="5175384" cy="3023999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BH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BBF1CDC-F8A2-6066-C854-8272E24D2BD2}"/>
                </a:ext>
              </a:extLst>
            </p:cNvPr>
            <p:cNvSpPr txBox="1"/>
            <p:nvPr/>
          </p:nvSpPr>
          <p:spPr>
            <a:xfrm>
              <a:off x="-162838" y="280470"/>
              <a:ext cx="5633818" cy="30239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01667" tIns="333248" rIns="401667" bIns="113792" numCol="1" spcCol="1270" anchor="t" anchorCtr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The flight data analysis revealed that the cheapest tickets in May from ORD (Chicago O’Hare) to MIA (Miami).</a:t>
              </a:r>
              <a:endParaRPr lang="ar-SA" sz="1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Spirit Airlines consistently offered the lowest fares.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Mondays and Tuesdays had the lowest prices, averaging around 11.5 BHD per ticket.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This is likely due to lower travel demand at the beginning of the week, prompting airlines to reduce fares to fill seats.</a:t>
              </a:r>
            </a:p>
            <a:p>
              <a:endParaRPr lang="en-US" sz="1600" kern="1200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796049-4581-ED14-0606-77E11D7A7DDC}"/>
              </a:ext>
            </a:extLst>
          </p:cNvPr>
          <p:cNvGrpSpPr/>
          <p:nvPr/>
        </p:nvGrpSpPr>
        <p:grpSpPr>
          <a:xfrm>
            <a:off x="2760616" y="4334006"/>
            <a:ext cx="3622768" cy="678960"/>
            <a:chOff x="258769" y="1453620"/>
            <a:chExt cx="3622768" cy="67896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04E301A2-2B29-6218-081A-4191440A8FE3}"/>
                </a:ext>
              </a:extLst>
            </p:cNvPr>
            <p:cNvSpPr/>
            <p:nvPr/>
          </p:nvSpPr>
          <p:spPr>
            <a:xfrm>
              <a:off x="258769" y="1453620"/>
              <a:ext cx="3622768" cy="67896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BH"/>
            </a:p>
          </p:txBody>
        </p:sp>
        <p:sp>
          <p:nvSpPr>
            <p:cNvPr id="12" name="Rounded Rectangle 4">
              <a:extLst>
                <a:ext uri="{FF2B5EF4-FFF2-40B4-BE49-F238E27FC236}">
                  <a16:creationId xmlns:a16="http://schemas.microsoft.com/office/drawing/2014/main" id="{66FEFEE5-18E9-559D-4E9B-F2A3AA3C6D6A}"/>
                </a:ext>
              </a:extLst>
            </p:cNvPr>
            <p:cNvSpPr txBox="1"/>
            <p:nvPr/>
          </p:nvSpPr>
          <p:spPr>
            <a:xfrm>
              <a:off x="291913" y="1486764"/>
              <a:ext cx="3556480" cy="61267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6932" tIns="0" rIns="136932" bIns="0" numCol="1" spcCol="1270" anchor="ctr" anchorCtr="0">
              <a:noAutofit/>
            </a:bodyPr>
            <a:lstStyle/>
            <a:p>
              <a:pPr marL="0" lvl="0" indent="0" algn="l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b="1"/>
              </a:pPr>
              <a:r>
                <a:rPr lang="en-US" sz="2300" kern="1200" dirty="0"/>
                <a:t>Recommendations: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58F18D4-519F-9BC3-8CCF-BC666407905B}"/>
              </a:ext>
            </a:extLst>
          </p:cNvPr>
          <p:cNvGrpSpPr/>
          <p:nvPr/>
        </p:nvGrpSpPr>
        <p:grpSpPr>
          <a:xfrm>
            <a:off x="2760616" y="4850127"/>
            <a:ext cx="6112702" cy="1237523"/>
            <a:chOff x="-30035" y="94646"/>
            <a:chExt cx="5633818" cy="320982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BB09E1F-EF61-CECB-B97F-1CCABD556C20}"/>
                </a:ext>
              </a:extLst>
            </p:cNvPr>
            <p:cNvSpPr/>
            <p:nvPr/>
          </p:nvSpPr>
          <p:spPr>
            <a:xfrm>
              <a:off x="0" y="280470"/>
              <a:ext cx="5175384" cy="3023999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BH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DE3C2FA-699E-DE4A-877E-F19173ED7455}"/>
                </a:ext>
              </a:extLst>
            </p:cNvPr>
            <p:cNvSpPr txBox="1"/>
            <p:nvPr/>
          </p:nvSpPr>
          <p:spPr>
            <a:xfrm>
              <a:off x="-30035" y="94646"/>
              <a:ext cx="5633818" cy="30239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01667" tIns="333248" rIns="401667" bIns="113792" numCol="1" spcCol="1270" anchor="t" anchorCtr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Avoid weekends</a:t>
              </a:r>
              <a:r>
                <a:rPr lang="ar-SA" sz="1600" dirty="0"/>
                <a:t>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Focus on non-stop economy flights.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6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7234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10E01-E241-DEF4-B7BF-BEEBC7F6E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074024"/>
            <a:ext cx="7581900" cy="59803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defTabSz="914400">
              <a:lnSpc>
                <a:spcPct val="90000"/>
              </a:lnSpc>
            </a:pP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listening 😊</a:t>
            </a:r>
            <a:b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395AE0-8789-FAD6-A987-32E65C185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4390253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CFB3BB23-79B1-782D-F811-D9D53C621D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8855" y="885432"/>
            <a:ext cx="7866495" cy="261560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667AA61-5C27-F30F-D229-06CBE5709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8855" y="4811517"/>
            <a:ext cx="552705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9D05510-5278-0FD9-A75A-F1D6C8DBD717}"/>
              </a:ext>
            </a:extLst>
          </p:cNvPr>
          <p:cNvSpPr/>
          <p:nvPr/>
        </p:nvSpPr>
        <p:spPr>
          <a:xfrm>
            <a:off x="10102" y="4449104"/>
            <a:ext cx="9144000" cy="41661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58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irplane on the runway&#10;&#10;AI-generated content may be incorrect.">
            <a:extLst>
              <a:ext uri="{FF2B5EF4-FFF2-40B4-BE49-F238E27FC236}">
                <a16:creationId xmlns:a16="http://schemas.microsoft.com/office/drawing/2014/main" id="{6A2EFEAD-AC66-BFBE-3EA7-747B0EEFF1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596" r="29954" b="-1"/>
          <a:stretch>
            <a:fillRect/>
          </a:stretch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en-US" sz="3500" dirty="0">
                <a:solidFill>
                  <a:schemeClr val="bg1"/>
                </a:solidFill>
              </a:rP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225" y="1791222"/>
            <a:ext cx="3494817" cy="2554410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Objective: Uncovering pricing patterns and actionable insights from Expedia flight data in May 2022.</a:t>
            </a:r>
          </a:p>
          <a:p>
            <a:r>
              <a:rPr lang="en-US" sz="1700" dirty="0">
                <a:solidFill>
                  <a:schemeClr val="bg1"/>
                </a:solidFill>
              </a:rPr>
              <a:t>Focus: Top airports, day of the week effects and Cheapest daily fare.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1AC8B9-937D-79D2-B33F-D039E3B0BCCA}"/>
              </a:ext>
            </a:extLst>
          </p:cNvPr>
          <p:cNvSpPr txBox="1"/>
          <p:nvPr/>
        </p:nvSpPr>
        <p:spPr>
          <a:xfrm>
            <a:off x="811839" y="4077217"/>
            <a:ext cx="3754892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chemeClr val="bg1"/>
                </a:solidFill>
              </a:rPr>
              <a:t>The dataset is in CSV format.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chemeClr val="bg1"/>
                </a:solidFill>
              </a:rPr>
              <a:t>Each row represents a purchasable ticket found on Expedia.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chemeClr val="bg1"/>
                </a:solidFill>
              </a:rPr>
              <a:t>Data was collected between 2022-04-16 and 2022-10-05.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chemeClr val="bg1"/>
                </a:solidFill>
              </a:rPr>
              <a:t>Tickets are for flights to/from major U.S. airports, including:</a:t>
            </a:r>
            <a:r>
              <a:rPr lang="ar-SA" sz="1700" dirty="0">
                <a:solidFill>
                  <a:schemeClr val="bg1"/>
                </a:solidFill>
              </a:rPr>
              <a:t> </a:t>
            </a:r>
            <a:r>
              <a:rPr lang="en-US" sz="1700" dirty="0">
                <a:solidFill>
                  <a:schemeClr val="bg1"/>
                </a:solidFill>
              </a:rPr>
              <a:t>ATL, DFW, DEN, ORD, LAX, CLT, MIA, JFK, EWR, SFO, DTW, BOS, PHL,LGA,IAD,OAK.</a:t>
            </a:r>
          </a:p>
          <a:p>
            <a:pPr marL="0" algn="r" defTabSz="457200" rtl="1" eaLnBrk="1" latinLnBrk="0" hangingPunct="1"/>
            <a:endParaRPr lang="en-BH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CC7D015-0DD8-420F-A568-AC4FEDC41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595556-C814-4F1F-B0E5-71812F38A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 descr="Airplanes on a road">
            <a:extLst>
              <a:ext uri="{FF2B5EF4-FFF2-40B4-BE49-F238E27FC236}">
                <a16:creationId xmlns:a16="http://schemas.microsoft.com/office/drawing/2014/main" id="{B6289BCE-0216-D4DD-11A2-C1F1006926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9051" r="2615" b="-1"/>
          <a:stretch>
            <a:fillRect/>
          </a:stretch>
        </p:blipFill>
        <p:spPr>
          <a:xfrm>
            <a:off x="20" y="-2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57189"/>
            <a:ext cx="3116868" cy="55718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Info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of the data available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9914" y="557189"/>
            <a:ext cx="4625434" cy="5571898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rgbClr val="FFFFFF"/>
                </a:solidFill>
              </a:rPr>
              <a:t>5 million flight records collected from Expedia from Kaggle</a:t>
            </a:r>
          </a:p>
          <a:p>
            <a:pPr marL="0" indent="0">
              <a:buNone/>
            </a:pPr>
            <a:endParaRPr lang="en-US" sz="1700" dirty="0">
              <a:solidFill>
                <a:srgbClr val="FFFFFF"/>
              </a:solidFill>
            </a:endParaRPr>
          </a:p>
          <a:p>
            <a:r>
              <a:rPr lang="en-US" sz="1700" dirty="0">
                <a:solidFill>
                  <a:srgbClr val="FFFFFF"/>
                </a:solidFill>
              </a:rPr>
              <a:t>Focused EDA on May 2022 2.87M flights</a:t>
            </a:r>
          </a:p>
          <a:p>
            <a:pPr marL="0" indent="0">
              <a:buNone/>
            </a:pPr>
            <a:endParaRPr lang="en-US" sz="1700" dirty="0">
              <a:solidFill>
                <a:srgbClr val="FFFFFF"/>
              </a:solidFill>
            </a:endParaRPr>
          </a:p>
          <a:p>
            <a:r>
              <a:rPr lang="en-US" sz="1700" dirty="0">
                <a:solidFill>
                  <a:srgbClr val="FFFFFF"/>
                </a:solidFill>
              </a:rPr>
              <a:t>Coverage: All U.S. domestic flights</a:t>
            </a:r>
          </a:p>
          <a:p>
            <a:pPr marL="0" indent="0">
              <a:buNone/>
            </a:pPr>
            <a:endParaRPr lang="en-US" sz="1700" dirty="0">
              <a:solidFill>
                <a:srgbClr val="FFFFFF"/>
              </a:solidFill>
            </a:endParaRPr>
          </a:p>
          <a:p>
            <a:r>
              <a:rPr lang="en-US" sz="1700" dirty="0">
                <a:solidFill>
                  <a:srgbClr val="FFFFFF"/>
                </a:solidFill>
              </a:rPr>
              <a:t>Mean Base Fare: $303.20</a:t>
            </a:r>
          </a:p>
          <a:p>
            <a:pPr marL="0" indent="0">
              <a:buNone/>
            </a:pPr>
            <a:endParaRPr lang="en-US" sz="1700" dirty="0">
              <a:solidFill>
                <a:srgbClr val="FFFFFF"/>
              </a:solidFill>
            </a:endParaRPr>
          </a:p>
          <a:p>
            <a:r>
              <a:rPr lang="en-US" sz="1700" dirty="0">
                <a:solidFill>
                  <a:srgbClr val="FFFFFF"/>
                </a:solidFill>
              </a:rPr>
              <a:t>Mean Total Fare: $351.63</a:t>
            </a:r>
          </a:p>
          <a:p>
            <a:pPr marL="0" indent="0">
              <a:buNone/>
            </a:pPr>
            <a:endParaRPr lang="en-US" sz="1700" dirty="0">
              <a:solidFill>
                <a:srgbClr val="FFFFFF"/>
              </a:solidFill>
            </a:endParaRPr>
          </a:p>
          <a:p>
            <a:r>
              <a:rPr lang="en-US" sz="1700" dirty="0">
                <a:solidFill>
                  <a:srgbClr val="FFFFFF"/>
                </a:solidFill>
              </a:rPr>
              <a:t>Median Base Fare: $273.49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0541" y="181576"/>
            <a:ext cx="886772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8A242FD-1068-8FBE-39CA-FCF9C5D8234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alphaModFix amt="80000"/>
          </a:blip>
          <a:srcRect l="8932" r="1" b="1"/>
          <a:stretch>
            <a:fillRect/>
          </a:stretch>
        </p:blipFill>
        <p:spPr>
          <a:xfrm>
            <a:off x="0" y="-1"/>
            <a:ext cx="9141713" cy="7008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6C40A2-0845-723F-286A-3BBB4C7CC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25195"/>
            <a:ext cx="7623913" cy="2806506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500" dirty="0">
                <a:solidFill>
                  <a:srgbClr val="FFFFFF"/>
                </a:solidFill>
              </a:rPr>
              <a:t>Next up Exploratory Data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4E0C27-4C1F-B58D-A036-5E9CF6916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8650" y="3526300"/>
            <a:ext cx="7623913" cy="258845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</a:rPr>
              <a:t>With a large focus on the month of May</a:t>
            </a:r>
          </a:p>
        </p:txBody>
      </p:sp>
    </p:spTree>
    <p:extLst>
      <p:ext uri="{BB962C8B-B14F-4D97-AF65-F5344CB8AC3E}">
        <p14:creationId xmlns:p14="http://schemas.microsoft.com/office/powerpoint/2010/main" val="558379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Number of Flight per Day in May</a:t>
            </a:r>
            <a:endParaRPr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8FD7FBA-A10C-4D90-8AB2-24DB7F007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6274"/>
          <a:stretch>
            <a:fillRect/>
          </a:stretch>
        </p:blipFill>
        <p:spPr>
          <a:xfrm>
            <a:off x="215132" y="1733986"/>
            <a:ext cx="6375904" cy="462283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6D02E4A-6590-73B3-B5F3-890BAC6C2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8831731"/>
              </p:ext>
            </p:extLst>
          </p:nvPr>
        </p:nvGraphicFramePr>
        <p:xfrm>
          <a:off x="6751529" y="1326022"/>
          <a:ext cx="1935271" cy="543876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0168">
                  <a:extLst>
                    <a:ext uri="{9D8B030D-6E8A-4147-A177-3AD203B41FA5}">
                      <a16:colId xmlns:a16="http://schemas.microsoft.com/office/drawing/2014/main" val="1104714482"/>
                    </a:ext>
                  </a:extLst>
                </a:gridCol>
                <a:gridCol w="925103">
                  <a:extLst>
                    <a:ext uri="{9D8B030D-6E8A-4147-A177-3AD203B41FA5}">
                      <a16:colId xmlns:a16="http://schemas.microsoft.com/office/drawing/2014/main" val="4155736378"/>
                    </a:ext>
                  </a:extLst>
                </a:gridCol>
              </a:tblGrid>
              <a:tr h="15658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Date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000" u="none" strike="noStrike" dirty="0">
                          <a:effectLst/>
                        </a:rPr>
                        <a:t>Flight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1568412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01/05/2022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83409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6197962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02/05/2022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 dirty="0">
                          <a:effectLst/>
                        </a:rPr>
                        <a:t>98589</a:t>
                      </a:r>
                      <a:endParaRPr lang="en-BH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6187586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03/05/2022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120002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2115237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04/05/2022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110983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5376562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05/05/2022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101073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902533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06/05/2022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101594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4409229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07/05/2022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95382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8728576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08/05/2022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89835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1950792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09/05/2022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103230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4786445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10/05/2022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113966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5496018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107631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1534053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12/05/2022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98788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0864597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13/05/2022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94495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816136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14/05/2022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85487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6671379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15/05/2022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81482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52274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16/05/2022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97367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101842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17/05/2022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106506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3919778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18/05/2022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102479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6860991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19/05/2022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97985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2857210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20/05/2022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86474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4233354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21/05/2022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81481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233582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22/05/2022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76136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2817893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23/05/2022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91068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4830396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24/05/2022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98140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9014965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25/05/2022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90655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9096912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26/05/2022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84246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9728526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27/05/2022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83906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915284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28/05/2022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76769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7712762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29/05/2022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76426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285480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30/05/2022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>
                          <a:effectLst/>
                        </a:rPr>
                        <a:t>69159</a:t>
                      </a:r>
                      <a:endParaRPr lang="en-BH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765312"/>
                  </a:ext>
                </a:extLst>
              </a:tr>
              <a:tr h="17033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31/05/2022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000" u="none" strike="noStrike" dirty="0">
                          <a:effectLst/>
                        </a:rPr>
                        <a:t>68776</a:t>
                      </a:r>
                      <a:endParaRPr lang="en-BH" sz="10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56422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Top 10 Departure Airports in May</a:t>
            </a:r>
            <a:endParaRPr dirty="0"/>
          </a:p>
        </p:txBody>
      </p:sp>
      <p:pic>
        <p:nvPicPr>
          <p:cNvPr id="4" name="Picture 3" descr="raw_cell22_out0.png"/>
          <p:cNvPicPr>
            <a:picLocks noChangeAspect="1"/>
          </p:cNvPicPr>
          <p:nvPr/>
        </p:nvPicPr>
        <p:blipFill>
          <a:blip r:embed="rId3"/>
          <a:srcRect t="6351"/>
          <a:stretch>
            <a:fillRect/>
          </a:stretch>
        </p:blipFill>
        <p:spPr>
          <a:xfrm>
            <a:off x="288099" y="1417638"/>
            <a:ext cx="8229595" cy="470262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F8CBA7A-0591-17CB-DFFB-6DDAABD805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682960"/>
              </p:ext>
            </p:extLst>
          </p:nvPr>
        </p:nvGraphicFramePr>
        <p:xfrm>
          <a:off x="457200" y="6203819"/>
          <a:ext cx="8229595" cy="5049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8145">
                  <a:extLst>
                    <a:ext uri="{9D8B030D-6E8A-4147-A177-3AD203B41FA5}">
                      <a16:colId xmlns:a16="http://schemas.microsoft.com/office/drawing/2014/main" val="817545162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2814862418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1207011593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273109359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1918741803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1684966904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1130887276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2781989658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1263873855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2068141692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732789362"/>
                    </a:ext>
                  </a:extLst>
                </a:gridCol>
              </a:tblGrid>
              <a:tr h="207179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Airport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ORD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BOS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LGA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LAX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ATL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 dirty="0">
                          <a:effectLst/>
                        </a:rPr>
                        <a:t>JFK   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DFW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MIA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EWR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CLT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764372"/>
                  </a:ext>
                </a:extLst>
              </a:tr>
              <a:tr h="207179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Flight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78339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77290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 dirty="0">
                          <a:effectLst/>
                        </a:rPr>
                        <a:t>71379</a:t>
                      </a:r>
                      <a:endParaRPr lang="en-BH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68346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67972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61351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58923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57320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55420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 dirty="0">
                          <a:effectLst/>
                        </a:rPr>
                        <a:t>50036</a:t>
                      </a:r>
                      <a:endParaRPr lang="en-BH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873038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Top 10 Arrival Airports in May</a:t>
            </a:r>
            <a:endParaRPr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CFE5B0-A87B-43EC-AB49-F07594E8E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639"/>
          <a:stretch/>
        </p:blipFill>
        <p:spPr>
          <a:xfrm>
            <a:off x="663879" y="1571011"/>
            <a:ext cx="7816241" cy="4190771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4D8E9B-2DC5-808E-57D8-7D6DE5C98A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1126816"/>
              </p:ext>
            </p:extLst>
          </p:nvPr>
        </p:nvGraphicFramePr>
        <p:xfrm>
          <a:off x="457200" y="5915155"/>
          <a:ext cx="8229595" cy="5049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8145">
                  <a:extLst>
                    <a:ext uri="{9D8B030D-6E8A-4147-A177-3AD203B41FA5}">
                      <a16:colId xmlns:a16="http://schemas.microsoft.com/office/drawing/2014/main" val="2726422231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4029449890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4081880186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2550983801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3478396084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1941755054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3242655207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128049411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2912719307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679378365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3353107184"/>
                    </a:ext>
                  </a:extLst>
                </a:gridCol>
              </a:tblGrid>
              <a:tr h="207179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Airport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ORD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BOS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LGA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LAX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ATL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JFK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DFW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MIA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EWR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CLT   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0921606"/>
                  </a:ext>
                </a:extLst>
              </a:tr>
              <a:tr h="207179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u="none" strike="noStrike">
                          <a:effectLst/>
                        </a:rPr>
                        <a:t>Flight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77727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77724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72036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69111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67655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60130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58719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57379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>
                          <a:effectLst/>
                        </a:rPr>
                        <a:t>55408</a:t>
                      </a:r>
                      <a:endParaRPr lang="en-BH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1400" u="none" strike="noStrike" dirty="0">
                          <a:effectLst/>
                        </a:rPr>
                        <a:t>50039</a:t>
                      </a:r>
                      <a:endParaRPr lang="en-BH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632" marR="8632" marT="863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872693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9A6CAA-EDE8-474D-90C4-79DEF94A2C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743314"/>
            <a:ext cx="7439370" cy="511468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FDB4FAD-0BCA-2A5A-0244-F0CCBAAB1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825" y="437476"/>
            <a:ext cx="6369485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Number of Flights Departing from ORD per Day (May)</a:t>
            </a:r>
            <a:endParaRPr lang="en-BH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6930988-5FA7-DC13-AAE2-9D00834D1E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958757"/>
              </p:ext>
            </p:extLst>
          </p:nvPr>
        </p:nvGraphicFramePr>
        <p:xfrm>
          <a:off x="7439370" y="274638"/>
          <a:ext cx="1463502" cy="64515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63914">
                  <a:extLst>
                    <a:ext uri="{9D8B030D-6E8A-4147-A177-3AD203B41FA5}">
                      <a16:colId xmlns:a16="http://schemas.microsoft.com/office/drawing/2014/main" val="1594230773"/>
                    </a:ext>
                  </a:extLst>
                </a:gridCol>
                <a:gridCol w="699588">
                  <a:extLst>
                    <a:ext uri="{9D8B030D-6E8A-4147-A177-3AD203B41FA5}">
                      <a16:colId xmlns:a16="http://schemas.microsoft.com/office/drawing/2014/main" val="1673825807"/>
                    </a:ext>
                  </a:extLst>
                </a:gridCol>
              </a:tblGrid>
              <a:tr h="11657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800" b="0" u="none" strike="noStrike">
                          <a:effectLst/>
                        </a:rPr>
                        <a:t>Date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800" b="0" u="none" strike="noStrike">
                          <a:effectLst/>
                        </a:rPr>
                        <a:t>Filght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799540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01/05/2022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2611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5419310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 dirty="0">
                          <a:effectLst/>
                        </a:rPr>
                        <a:t>02/05/2022</a:t>
                      </a:r>
                      <a:endParaRPr lang="en-BH" sz="9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2624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2424275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03/05/2022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2529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8405899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04/05/2022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2605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3656542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05/05/2022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2734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503993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06/05/2022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2765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5811262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07/05/2022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2226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2592444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08/05/2022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2634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6220091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09/05/2022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2766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2402842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10/05/2022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2721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039296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11/05/2022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2718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8249199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12/05/2022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2764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5541364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13/05/2022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2779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1631798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14/05/2022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2258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2994868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15/05/2022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2650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515333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16/05/2022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2710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2796794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17/05/2022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2723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4760971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18/05/2022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2713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9813923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19/05/2022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2781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032819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20/05/2022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2513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9444822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21/05/2022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2057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6007592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22/05/2022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2425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3774702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23/05/2022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2510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1886718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24/05/2022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2466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1634247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25/05/2022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2459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1303928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26/05/2022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2492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107655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27/05/2022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2500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8407767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28/05/2022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2021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266015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29/05/2022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2372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5985923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30/05/2022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>
                          <a:effectLst/>
                        </a:rPr>
                        <a:t>2237</a:t>
                      </a:r>
                      <a:endParaRPr lang="en-BH" sz="8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3883810"/>
                  </a:ext>
                </a:extLst>
              </a:tr>
              <a:tr h="203990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900" b="0" u="none" strike="noStrike">
                          <a:effectLst/>
                        </a:rPr>
                        <a:t>31/05/2022</a:t>
                      </a:r>
                      <a:endParaRPr lang="en-BH" sz="9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BH" sz="800" b="0" u="none" strike="noStrike" dirty="0">
                          <a:effectLst/>
                        </a:rPr>
                        <a:t>1976</a:t>
                      </a:r>
                      <a:endParaRPr lang="en-BH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236881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Cheapest Daily Fare (May) from ORD – in BHD</a:t>
            </a:r>
            <a:endParaRPr sz="3200" dirty="0"/>
          </a:p>
        </p:txBody>
      </p:sp>
      <p:pic>
        <p:nvPicPr>
          <p:cNvPr id="6" name="Picture 5" descr="A graph with blue lines and numbers&#10;&#10;AI-generated content may be incorrect.">
            <a:extLst>
              <a:ext uri="{FF2B5EF4-FFF2-40B4-BE49-F238E27FC236}">
                <a16:creationId xmlns:a16="http://schemas.microsoft.com/office/drawing/2014/main" id="{49C7913F-840F-4DF2-E8B9-FB1733435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97" y="1791222"/>
            <a:ext cx="6882812" cy="4214031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4ACD8B6-5C0F-247C-5D91-FD50AC547E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0683229"/>
              </p:ext>
            </p:extLst>
          </p:nvPr>
        </p:nvGraphicFramePr>
        <p:xfrm>
          <a:off x="7248351" y="1281094"/>
          <a:ext cx="1438449" cy="53022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0838">
                  <a:extLst>
                    <a:ext uri="{9D8B030D-6E8A-4147-A177-3AD203B41FA5}">
                      <a16:colId xmlns:a16="http://schemas.microsoft.com/office/drawing/2014/main" val="901440032"/>
                    </a:ext>
                  </a:extLst>
                </a:gridCol>
                <a:gridCol w="687611">
                  <a:extLst>
                    <a:ext uri="{9D8B030D-6E8A-4147-A177-3AD203B41FA5}">
                      <a16:colId xmlns:a16="http://schemas.microsoft.com/office/drawing/2014/main" val="3514746543"/>
                    </a:ext>
                  </a:extLst>
                </a:gridCol>
              </a:tblGrid>
              <a:tr h="126159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Date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000" u="none" strike="noStrike">
                          <a:effectLst/>
                        </a:rPr>
                        <a:t>Filght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394360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01/05/2022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16.77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7827499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02/05/2022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1568834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03/05/2022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3588920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04/05/2022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16.09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9258173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05/05/2022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9066097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06/05/2022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23.3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1033552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07/05/2022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6493857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08/05/2022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23.3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8154339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09/05/2022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3472704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10/05/2022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7343326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8048174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12/05/2022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30.68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1219216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13/05/2022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23.3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2934424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14/05/2022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16.09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1222475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15/05/2022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9293569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16/05/2022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8127417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17/05/2022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9988895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18/05/2022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16.09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5321968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19/05/2022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16.09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2378795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20/05/2022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18.8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7481343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21/05/2022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6099388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22/05/2022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2272639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23/05/2022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7673659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24/05/2022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11.54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655376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25/05/2022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18.8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0289112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26/05/2022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42.71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636871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27/05/2022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31.43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4465809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28/05/2022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16.09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3966170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29/05/2022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23.3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9384488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30/05/2022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45.72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9088284"/>
                  </a:ext>
                </a:extLst>
              </a:tr>
              <a:tr h="141929"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>
                          <a:effectLst/>
                        </a:rPr>
                        <a:t>31/05/2022</a:t>
                      </a:r>
                      <a:endParaRPr lang="en-BH" sz="105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BH" sz="1050" u="none" strike="noStrike" dirty="0">
                          <a:effectLst/>
                        </a:rPr>
                        <a:t>16.09</a:t>
                      </a:r>
                      <a:endParaRPr lang="en-BH" sz="105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5914" marR="5914" marT="591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800999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616</Words>
  <Application>Microsoft Office PowerPoint</Application>
  <PresentationFormat>On-screen Show (4:3)</PresentationFormat>
  <Paragraphs>311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 Narrow</vt:lpstr>
      <vt:lpstr>Arial</vt:lpstr>
      <vt:lpstr>Calibri</vt:lpstr>
      <vt:lpstr>Courier New</vt:lpstr>
      <vt:lpstr>Office Theme</vt:lpstr>
      <vt:lpstr>Exploratory Data Analysis: Flight Prices</vt:lpstr>
      <vt:lpstr>Project Overview</vt:lpstr>
      <vt:lpstr>Info of the data available</vt:lpstr>
      <vt:lpstr>Next up Exploratory Data Analysis</vt:lpstr>
      <vt:lpstr>Number of Flight per Day in May</vt:lpstr>
      <vt:lpstr>Top 10 Departure Airports in May</vt:lpstr>
      <vt:lpstr>Top 10 Arrival Airports in May</vt:lpstr>
      <vt:lpstr>Number of Flights Departing from ORD per Day (May)</vt:lpstr>
      <vt:lpstr>Cheapest Daily Fare (May) from ORD – in BHD</vt:lpstr>
      <vt:lpstr>Cheapest Fare per Day from ORD (BHD)</vt:lpstr>
      <vt:lpstr>PowerPoint Presentation</vt:lpstr>
      <vt:lpstr>Thank you for listening 😊 Any 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Data Analysis: Flight Prices (Apr–Oct 2022)</dc:title>
  <dc:subject/>
  <dc:creator>i7</dc:creator>
  <cp:keywords/>
  <dc:description>generated using python-pptx</dc:description>
  <cp:lastModifiedBy>Al Hadi tower Office</cp:lastModifiedBy>
  <cp:revision>7</cp:revision>
  <dcterms:created xsi:type="dcterms:W3CDTF">2013-01-27T09:14:16Z</dcterms:created>
  <dcterms:modified xsi:type="dcterms:W3CDTF">2025-08-17T21:09:11Z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2025-08-17T13:53:39Z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c599d08d-7ffd-46c9-8e6c-cc8b13dbba77</vt:lpwstr>
  </property>
  <property fmtid="{D5CDD505-2E9C-101B-9397-08002B2CF9AE}" pid="7" name="MSIP_Label_defa4170-0d19-0005-0004-bc88714345d2_ActionId">
    <vt:lpwstr>c99739da-96a7-46dc-aeb3-2de21146eeb6</vt:lpwstr>
  </property>
  <property fmtid="{D5CDD505-2E9C-101B-9397-08002B2CF9AE}" pid="8" name="MSIP_Label_defa4170-0d19-0005-0004-bc88714345d2_ContentBits">
    <vt:lpwstr>0</vt:lpwstr>
  </property>
  <property fmtid="{D5CDD505-2E9C-101B-9397-08002B2CF9AE}" pid="9" name="MSIP_Label_defa4170-0d19-0005-0004-bc88714345d2_Tag">
    <vt:lpwstr>10, 3, 0, 1</vt:lpwstr>
  </property>
</Properties>
</file>

<file path=docProps/thumbnail.jpeg>
</file>